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0"/>
  </p:notesMasterIdLst>
  <p:sldIdLst>
    <p:sldId id="256" r:id="rId2"/>
    <p:sldId id="257" r:id="rId3"/>
    <p:sldId id="261" r:id="rId4"/>
    <p:sldId id="291" r:id="rId5"/>
    <p:sldId id="283" r:id="rId6"/>
    <p:sldId id="287" r:id="rId7"/>
    <p:sldId id="290" r:id="rId8"/>
    <p:sldId id="258" r:id="rId9"/>
  </p:sldIdLst>
  <p:sldSz cx="9144000" cy="5143500" type="screen16x9"/>
  <p:notesSz cx="6858000" cy="9144000"/>
  <p:embeddedFontLst>
    <p:embeddedFont>
      <p:font typeface="Abril Fatface" panose="020B0604020202020204" charset="-18"/>
      <p:regular r:id="rId11"/>
    </p:embeddedFont>
    <p:embeddedFont>
      <p:font typeface="Barlow Semi Condensed" panose="020B0604020202020204" charset="0"/>
      <p:regular r:id="rId12"/>
      <p:bold r:id="rId13"/>
      <p:italic r:id="rId14"/>
      <p:boldItalic r:id="rId15"/>
    </p:embeddedFont>
    <p:embeddedFont>
      <p:font typeface="Barlow Semi Condensed SemiBold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obster Two" panose="020B0604020202020204" charset="0"/>
      <p:regular r:id="rId24"/>
      <p:bold r:id="rId25"/>
      <p:italic r:id="rId26"/>
      <p:boldItalic r:id="rId27"/>
    </p:embeddedFont>
    <p:embeddedFont>
      <p:font typeface="Merriweather" panose="020B0604020202020204" charset="-18"/>
      <p:regular r:id="rId28"/>
      <p:bold r:id="rId29"/>
      <p:italic r:id="rId30"/>
      <p:boldItalic r:id="rId31"/>
    </p:embeddedFont>
    <p:embeddedFont>
      <p:font typeface="Merriweather Light" panose="020B0604020202020204" charset="-18"/>
      <p:regular r:id="rId32"/>
      <p:bold r:id="rId33"/>
      <p:italic r:id="rId34"/>
      <p:boldItalic r:id="rId35"/>
    </p:embeddedFont>
    <p:embeddedFont>
      <p:font typeface="Vidaloka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BE6"/>
    <a:srgbClr val="B2A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F5CED5-A3C9-4A29-B586-7CEECA0D5E5E}">
  <a:tblStyle styleId="{67F5CED5-A3C9-4A29-B586-7CEECA0D5E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8A67BEF-97A4-4A34-92A8-B4A8506E036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openxmlformats.org/officeDocument/2006/relationships/theme" Target="theme/theme1.xml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font" Target="fonts/font26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font" Target="fonts/font2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e4d8c5d12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e4d8c5d12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6344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056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6"/>
            </a:gs>
            <a:gs pos="50000">
              <a:schemeClr val="accent5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517975" y="1257750"/>
            <a:ext cx="6108000" cy="2628000"/>
          </a:xfrm>
          <a:prstGeom prst="rect">
            <a:avLst/>
          </a:prstGeom>
          <a:effectLst>
            <a:outerShdw blurRad="85725" dist="19050" dir="5400000" algn="bl" rotWithShape="0">
              <a:schemeClr val="dk1">
                <a:alpha val="4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5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29" name="Google Shape;29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Google Shape;30;p5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" name="Google Shape;31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5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5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5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983075" y="1452925"/>
            <a:ext cx="7177800" cy="267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" name="Google Shape;38;p5"/>
          <p:cNvGrpSpPr/>
          <p:nvPr/>
        </p:nvGrpSpPr>
        <p:grpSpPr>
          <a:xfrm>
            <a:off x="4172925" y="1213654"/>
            <a:ext cx="798150" cy="142397"/>
            <a:chOff x="4172925" y="1213654"/>
            <a:chExt cx="798150" cy="142397"/>
          </a:xfrm>
        </p:grpSpPr>
        <p:sp>
          <p:nvSpPr>
            <p:cNvPr id="39" name="Google Shape;39;p5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40" name="Google Shape;40;p5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  <p:cxnSp>
          <p:nvCxnSpPr>
            <p:cNvPr id="41" name="Google Shape;41;p5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oval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9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90" name="Google Shape;90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9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" name="Google Shape;92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9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9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9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" name="Google Shape;96;p9"/>
          <p:cNvGrpSpPr/>
          <p:nvPr/>
        </p:nvGrpSpPr>
        <p:grpSpPr>
          <a:xfrm>
            <a:off x="4172925" y="1213654"/>
            <a:ext cx="798150" cy="142397"/>
            <a:chOff x="4172925" y="1213654"/>
            <a:chExt cx="798150" cy="142397"/>
          </a:xfrm>
        </p:grpSpPr>
        <p:sp>
          <p:nvSpPr>
            <p:cNvPr id="97" name="Google Shape;97;p9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98" name="Google Shape;98;p9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  <p:cxnSp>
          <p:nvCxnSpPr>
            <p:cNvPr id="99" name="Google Shape;99;p9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oval" w="sm" len="sm"/>
              <a:tailEnd type="none" w="sm" len="sm"/>
            </a:ln>
          </p:spPr>
        </p:cxnSp>
      </p:grpSp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8" name="Google Shape;11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497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3075" y="1452925"/>
            <a:ext cx="71778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Merriweather Light"/>
              <a:buChar char="●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marL="914400" lvl="1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Light"/>
              <a:buChar char="○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marL="1371600" lvl="2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Light"/>
              <a:buChar char="■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marL="1828800" lvl="3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●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marL="2286000" lvl="4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○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marL="2743200" lvl="5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■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marL="3200400" lvl="6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●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marL="3657600" lvl="7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○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marL="4114800" lvl="8" indent="-3556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Merriweather Light"/>
              <a:buChar char="■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5" r:id="rId3"/>
    <p:sldLayoutId id="2147483659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3CF15C5-EB0D-4362-AEC5-13BA06FAC1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" r="20232"/>
          <a:stretch/>
        </p:blipFill>
        <p:spPr>
          <a:xfrm>
            <a:off x="1489024" y="1829621"/>
            <a:ext cx="3353597" cy="88041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1ADB3D2-C317-41F7-BD78-B9DB81BDD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189" y="1829621"/>
            <a:ext cx="1867221" cy="88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/>
          <p:nvPr/>
        </p:nvSpPr>
        <p:spPr>
          <a:xfrm rot="-5400000">
            <a:off x="-743234" y="2407096"/>
            <a:ext cx="4572794" cy="2635592"/>
          </a:xfrm>
          <a:custGeom>
            <a:avLst/>
            <a:gdLst/>
            <a:ahLst/>
            <a:cxnLst/>
            <a:rect l="l" t="t" r="r" b="b"/>
            <a:pathLst>
              <a:path w="9145588" h="5271184" extrusionOk="0">
                <a:moveTo>
                  <a:pt x="0" y="0"/>
                </a:moveTo>
                <a:lnTo>
                  <a:pt x="9145588" y="0"/>
                </a:lnTo>
                <a:lnTo>
                  <a:pt x="9145588" y="5271184"/>
                </a:lnTo>
                <a:lnTo>
                  <a:pt x="0" y="5271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8" name="Google Shape;108;p14"/>
          <p:cNvSpPr/>
          <p:nvPr/>
        </p:nvSpPr>
        <p:spPr>
          <a:xfrm rot="-5400000">
            <a:off x="2278959" y="2407096"/>
            <a:ext cx="4572794" cy="2635592"/>
          </a:xfrm>
          <a:custGeom>
            <a:avLst/>
            <a:gdLst/>
            <a:ahLst/>
            <a:cxnLst/>
            <a:rect l="l" t="t" r="r" b="b"/>
            <a:pathLst>
              <a:path w="9145588" h="5271184" extrusionOk="0">
                <a:moveTo>
                  <a:pt x="0" y="0"/>
                </a:moveTo>
                <a:lnTo>
                  <a:pt x="9145588" y="0"/>
                </a:lnTo>
                <a:lnTo>
                  <a:pt x="9145588" y="5271184"/>
                </a:lnTo>
                <a:lnTo>
                  <a:pt x="0" y="5271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" name="Google Shape;108;p14">
            <a:extLst>
              <a:ext uri="{FF2B5EF4-FFF2-40B4-BE49-F238E27FC236}">
                <a16:creationId xmlns:a16="http://schemas.microsoft.com/office/drawing/2014/main" id="{DAF2E4DE-0900-4811-B3DB-59717580BB1A}"/>
              </a:ext>
            </a:extLst>
          </p:cNvPr>
          <p:cNvSpPr/>
          <p:nvPr/>
        </p:nvSpPr>
        <p:spPr>
          <a:xfrm rot="-5400000">
            <a:off x="2844381" y="1852412"/>
            <a:ext cx="590932" cy="5125022"/>
          </a:xfrm>
          <a:custGeom>
            <a:avLst/>
            <a:gdLst/>
            <a:ahLst/>
            <a:cxnLst/>
            <a:rect l="l" t="t" r="r" b="b"/>
            <a:pathLst>
              <a:path w="9145588" h="5271184" extrusionOk="0">
                <a:moveTo>
                  <a:pt x="0" y="0"/>
                </a:moveTo>
                <a:lnTo>
                  <a:pt x="9145588" y="0"/>
                </a:lnTo>
                <a:lnTo>
                  <a:pt x="9145588" y="5271184"/>
                </a:lnTo>
                <a:lnTo>
                  <a:pt x="0" y="5271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4" name="Google Shape;104;p14"/>
          <p:cNvSpPr/>
          <p:nvPr/>
        </p:nvSpPr>
        <p:spPr>
          <a:xfrm rot="-5400000">
            <a:off x="5249808" y="2456968"/>
            <a:ext cx="4572794" cy="2635592"/>
          </a:xfrm>
          <a:custGeom>
            <a:avLst/>
            <a:gdLst/>
            <a:ahLst/>
            <a:cxnLst/>
            <a:rect l="l" t="t" r="r" b="b"/>
            <a:pathLst>
              <a:path w="9145588" h="5271184" extrusionOk="0">
                <a:moveTo>
                  <a:pt x="0" y="0"/>
                </a:moveTo>
                <a:lnTo>
                  <a:pt x="9145588" y="0"/>
                </a:lnTo>
                <a:lnTo>
                  <a:pt x="9145588" y="5271184"/>
                </a:lnTo>
                <a:lnTo>
                  <a:pt x="0" y="5271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5" name="Google Shape;105;p14"/>
          <p:cNvSpPr txBox="1"/>
          <p:nvPr/>
        </p:nvSpPr>
        <p:spPr>
          <a:xfrm>
            <a:off x="6541818" y="2157362"/>
            <a:ext cx="19887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sl-SI" sz="1200" dirty="0">
                <a:solidFill>
                  <a:srgbClr val="3A2A21"/>
                </a:solidFill>
                <a:latin typeface="Barlow Semi Condensed"/>
                <a:sym typeface="Barlow Semi Condensed"/>
              </a:rPr>
              <a:t>MOBILNOSTI OSEBJA</a:t>
            </a:r>
          </a:p>
          <a:p>
            <a:pPr algn="ctr">
              <a:lnSpc>
                <a:spcPct val="120000"/>
              </a:lnSpc>
            </a:pPr>
            <a:r>
              <a:rPr lang="sl-SI" sz="1200" dirty="0">
                <a:solidFill>
                  <a:srgbClr val="3A2A21"/>
                </a:solidFill>
                <a:latin typeface="Barlow Semi Condensed"/>
                <a:sym typeface="Barlow Semi Condensed"/>
              </a:rPr>
              <a:t>MOBILNOSTI ŠTUDENTOV (dolgoročne, kratkoročne kombinirane)</a:t>
            </a:r>
            <a:endParaRPr lang="sl-SI" sz="700" dirty="0"/>
          </a:p>
        </p:txBody>
      </p:sp>
      <p:sp>
        <p:nvSpPr>
          <p:cNvPr id="106" name="Google Shape;106;p14"/>
          <p:cNvSpPr/>
          <p:nvPr/>
        </p:nvSpPr>
        <p:spPr>
          <a:xfrm rot="3001864">
            <a:off x="7588137" y="3015366"/>
            <a:ext cx="2083026" cy="2540276"/>
          </a:xfrm>
          <a:custGeom>
            <a:avLst/>
            <a:gdLst/>
            <a:ahLst/>
            <a:cxnLst/>
            <a:rect l="l" t="t" r="r" b="b"/>
            <a:pathLst>
              <a:path w="4166052" h="5080551" extrusionOk="0">
                <a:moveTo>
                  <a:pt x="0" y="0"/>
                </a:moveTo>
                <a:lnTo>
                  <a:pt x="4166052" y="0"/>
                </a:lnTo>
                <a:lnTo>
                  <a:pt x="4166052" y="5080551"/>
                </a:lnTo>
                <a:lnTo>
                  <a:pt x="0" y="50805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9" name="Google Shape;109;p14"/>
          <p:cNvSpPr txBox="1"/>
          <p:nvPr/>
        </p:nvSpPr>
        <p:spPr>
          <a:xfrm>
            <a:off x="835837" y="826711"/>
            <a:ext cx="7694681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95999"/>
              </a:lnSpc>
            </a:pPr>
            <a:r>
              <a:rPr lang="sl-SI" sz="3600" dirty="0">
                <a:solidFill>
                  <a:srgbClr val="804E45"/>
                </a:solidFill>
                <a:latin typeface="Lobster Two"/>
                <a:ea typeface="Lobster Two"/>
                <a:cs typeface="Lobster Two"/>
                <a:sym typeface="Lobster Two"/>
              </a:rPr>
              <a:t>Projekti mobilnosti na ŠCPO</a:t>
            </a:r>
            <a:endParaRPr sz="300" dirty="0"/>
          </a:p>
        </p:txBody>
      </p:sp>
      <p:sp>
        <p:nvSpPr>
          <p:cNvPr id="110" name="Google Shape;110;p14"/>
          <p:cNvSpPr/>
          <p:nvPr/>
        </p:nvSpPr>
        <p:spPr>
          <a:xfrm>
            <a:off x="355808" y="514350"/>
            <a:ext cx="491161" cy="497493"/>
          </a:xfrm>
          <a:custGeom>
            <a:avLst/>
            <a:gdLst/>
            <a:ahLst/>
            <a:cxnLst/>
            <a:rect l="l" t="t" r="r" b="b"/>
            <a:pathLst>
              <a:path w="982321" h="994985" extrusionOk="0">
                <a:moveTo>
                  <a:pt x="0" y="0"/>
                </a:moveTo>
                <a:lnTo>
                  <a:pt x="982321" y="0"/>
                </a:lnTo>
                <a:lnTo>
                  <a:pt x="982321" y="994985"/>
                </a:lnTo>
                <a:lnTo>
                  <a:pt x="0" y="994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1" name="Google Shape;111;p14"/>
          <p:cNvSpPr txBox="1"/>
          <p:nvPr/>
        </p:nvSpPr>
        <p:spPr>
          <a:xfrm>
            <a:off x="513837" y="2157362"/>
            <a:ext cx="225465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sl-SI" sz="1200" dirty="0">
                <a:solidFill>
                  <a:srgbClr val="3A2A2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MOBILNOST OSEBJA</a:t>
            </a:r>
          </a:p>
          <a:p>
            <a:pPr algn="ctr">
              <a:lnSpc>
                <a:spcPct val="120000"/>
              </a:lnSpc>
            </a:pPr>
            <a:r>
              <a:rPr lang="sl-SI" sz="1200" dirty="0">
                <a:solidFill>
                  <a:srgbClr val="3A2A21"/>
                </a:solidFill>
                <a:latin typeface="Barlow Semi Condensed"/>
                <a:sym typeface="Barlow Semi Condensed"/>
              </a:rPr>
              <a:t>SKUPINSKE MOBILNOSTI DIJAKOV</a:t>
            </a:r>
          </a:p>
          <a:p>
            <a:pPr algn="ctr">
              <a:lnSpc>
                <a:spcPct val="120000"/>
              </a:lnSpc>
            </a:pPr>
            <a:r>
              <a:rPr lang="sl-SI" sz="1200" dirty="0">
                <a:solidFill>
                  <a:srgbClr val="3A2A21"/>
                </a:solidFill>
                <a:latin typeface="Barlow Semi Condensed"/>
                <a:sym typeface="Barlow Semi Condensed"/>
              </a:rPr>
              <a:t>INDIVIDUALNE MOBILNOSTI DIJAKOV</a:t>
            </a:r>
            <a:endParaRPr lang="en-US" sz="700" dirty="0"/>
          </a:p>
        </p:txBody>
      </p:sp>
      <p:sp>
        <p:nvSpPr>
          <p:cNvPr id="112" name="Google Shape;112;p14"/>
          <p:cNvSpPr txBox="1"/>
          <p:nvPr/>
        </p:nvSpPr>
        <p:spPr>
          <a:xfrm>
            <a:off x="355808" y="1708365"/>
            <a:ext cx="2570651" cy="3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11"/>
              </a:lnSpc>
            </a:pPr>
            <a:r>
              <a:rPr lang="sl-SI" sz="1750" b="1" dirty="0">
                <a:solidFill>
                  <a:srgbClr val="DF9920"/>
                </a:solidFill>
                <a:latin typeface="Barlow Semi Condensed SemiBold"/>
                <a:sym typeface="Barlow Semi Condensed SemiBold"/>
              </a:rPr>
              <a:t>GIMNAZIJA</a:t>
            </a:r>
            <a:endParaRPr sz="700" dirty="0"/>
          </a:p>
        </p:txBody>
      </p:sp>
      <p:sp>
        <p:nvSpPr>
          <p:cNvPr id="113" name="Google Shape;113;p14"/>
          <p:cNvSpPr txBox="1"/>
          <p:nvPr/>
        </p:nvSpPr>
        <p:spPr>
          <a:xfrm>
            <a:off x="3409978" y="2157362"/>
            <a:ext cx="23241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sl-SI" sz="1200" dirty="0">
                <a:solidFill>
                  <a:srgbClr val="3A2A2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MOBILNOSTI OSEBJA</a:t>
            </a:r>
          </a:p>
          <a:p>
            <a:pPr algn="ctr">
              <a:lnSpc>
                <a:spcPct val="120000"/>
              </a:lnSpc>
            </a:pPr>
            <a:r>
              <a:rPr lang="sl-SI" sz="1200" dirty="0">
                <a:solidFill>
                  <a:srgbClr val="3A2A21"/>
                </a:solidFill>
                <a:latin typeface="Barlow Semi Condensed"/>
                <a:sym typeface="Barlow Semi Condensed"/>
              </a:rPr>
              <a:t>MOBILNOSTI DIJAKOV ZA PRAKSO</a:t>
            </a:r>
          </a:p>
          <a:p>
            <a:pPr algn="ctr">
              <a:lnSpc>
                <a:spcPct val="120000"/>
              </a:lnSpc>
            </a:pPr>
            <a:r>
              <a:rPr lang="sl-SI" sz="1200" dirty="0">
                <a:solidFill>
                  <a:srgbClr val="3A2A21"/>
                </a:solidFill>
                <a:latin typeface="Barlow Semi Condensed"/>
                <a:sym typeface="Barlow Semi Condensed"/>
              </a:rPr>
              <a:t>SKUPINSKE MOBILNOSTI DIJAKOV</a:t>
            </a:r>
            <a:endParaRPr sz="700" dirty="0"/>
          </a:p>
        </p:txBody>
      </p:sp>
      <p:sp>
        <p:nvSpPr>
          <p:cNvPr id="114" name="Google Shape;114;p14"/>
          <p:cNvSpPr/>
          <p:nvPr/>
        </p:nvSpPr>
        <p:spPr>
          <a:xfrm rot="-3032111">
            <a:off x="8335563" y="351897"/>
            <a:ext cx="492925" cy="717219"/>
          </a:xfrm>
          <a:custGeom>
            <a:avLst/>
            <a:gdLst/>
            <a:ahLst/>
            <a:cxnLst/>
            <a:rect l="l" t="t" r="r" b="b"/>
            <a:pathLst>
              <a:path w="985849" h="1434437" extrusionOk="0">
                <a:moveTo>
                  <a:pt x="0" y="0"/>
                </a:moveTo>
                <a:lnTo>
                  <a:pt x="985850" y="0"/>
                </a:lnTo>
                <a:lnTo>
                  <a:pt x="985850" y="1434436"/>
                </a:lnTo>
                <a:lnTo>
                  <a:pt x="0" y="14344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5" name="Google Shape;115;p14"/>
          <p:cNvSpPr txBox="1"/>
          <p:nvPr/>
        </p:nvSpPr>
        <p:spPr>
          <a:xfrm>
            <a:off x="3286675" y="1708365"/>
            <a:ext cx="2570651" cy="3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11"/>
              </a:lnSpc>
            </a:pPr>
            <a:r>
              <a:rPr lang="sl-SI" sz="1750" b="1" dirty="0">
                <a:solidFill>
                  <a:srgbClr val="DF9920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STROKOVNE ŠOLE</a:t>
            </a:r>
            <a:endParaRPr sz="700" dirty="0"/>
          </a:p>
        </p:txBody>
      </p:sp>
      <p:sp>
        <p:nvSpPr>
          <p:cNvPr id="116" name="Google Shape;116;p14"/>
          <p:cNvSpPr txBox="1"/>
          <p:nvPr/>
        </p:nvSpPr>
        <p:spPr>
          <a:xfrm>
            <a:off x="6250880" y="1708365"/>
            <a:ext cx="2570651" cy="3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11"/>
              </a:lnSpc>
            </a:pPr>
            <a:r>
              <a:rPr lang="sl-SI" sz="1750" b="1" dirty="0">
                <a:solidFill>
                  <a:srgbClr val="DF9920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VIŠJA ŠOLA</a:t>
            </a:r>
            <a:endParaRPr sz="700" dirty="0"/>
          </a:p>
        </p:txBody>
      </p:sp>
      <p:sp>
        <p:nvSpPr>
          <p:cNvPr id="15" name="Google Shape;116;p14">
            <a:extLst>
              <a:ext uri="{FF2B5EF4-FFF2-40B4-BE49-F238E27FC236}">
                <a16:creationId xmlns:a16="http://schemas.microsoft.com/office/drawing/2014/main" id="{AA57FF09-DB2E-4F3D-941A-201FE760D2E9}"/>
              </a:ext>
            </a:extLst>
          </p:cNvPr>
          <p:cNvSpPr txBox="1"/>
          <p:nvPr/>
        </p:nvSpPr>
        <p:spPr>
          <a:xfrm>
            <a:off x="3341010" y="3192026"/>
            <a:ext cx="2570651" cy="3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11"/>
              </a:lnSpc>
            </a:pPr>
            <a:r>
              <a:rPr lang="sl-SI" sz="1750" b="1" dirty="0">
                <a:solidFill>
                  <a:srgbClr val="DF9920"/>
                </a:solidFill>
                <a:latin typeface="Barlow Semi Condensed SemiBold"/>
                <a:sym typeface="Barlow Semi Condensed SemiBold"/>
              </a:rPr>
              <a:t>AKREDITACIJA</a:t>
            </a:r>
            <a:endParaRPr sz="700" dirty="0"/>
          </a:p>
        </p:txBody>
      </p:sp>
      <p:sp>
        <p:nvSpPr>
          <p:cNvPr id="16" name="Google Shape;116;p14">
            <a:extLst>
              <a:ext uri="{FF2B5EF4-FFF2-40B4-BE49-F238E27FC236}">
                <a16:creationId xmlns:a16="http://schemas.microsoft.com/office/drawing/2014/main" id="{D841B607-E87D-49EE-9432-596DB4AFD4DF}"/>
              </a:ext>
            </a:extLst>
          </p:cNvPr>
          <p:cNvSpPr txBox="1"/>
          <p:nvPr/>
        </p:nvSpPr>
        <p:spPr>
          <a:xfrm>
            <a:off x="6327080" y="3192026"/>
            <a:ext cx="2570651" cy="3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11"/>
              </a:lnSpc>
            </a:pPr>
            <a:r>
              <a:rPr lang="sl-SI" sz="1750" b="1" dirty="0">
                <a:solidFill>
                  <a:srgbClr val="DF9920"/>
                </a:solidFill>
                <a:latin typeface="Barlow Semi Condensed SemiBold"/>
                <a:sym typeface="Barlow Semi Condensed SemiBold"/>
              </a:rPr>
              <a:t>ECHE listina</a:t>
            </a:r>
            <a:endParaRPr sz="700" dirty="0"/>
          </a:p>
        </p:txBody>
      </p:sp>
      <p:sp>
        <p:nvSpPr>
          <p:cNvPr id="17" name="Google Shape;116;p14">
            <a:extLst>
              <a:ext uri="{FF2B5EF4-FFF2-40B4-BE49-F238E27FC236}">
                <a16:creationId xmlns:a16="http://schemas.microsoft.com/office/drawing/2014/main" id="{DCA61068-AEF3-4AA5-B00A-6B89D7FA2EF7}"/>
              </a:ext>
            </a:extLst>
          </p:cNvPr>
          <p:cNvSpPr txBox="1"/>
          <p:nvPr/>
        </p:nvSpPr>
        <p:spPr>
          <a:xfrm>
            <a:off x="353500" y="3192025"/>
            <a:ext cx="2570651" cy="3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11"/>
              </a:lnSpc>
            </a:pPr>
            <a:r>
              <a:rPr lang="sl-SI" sz="1750" b="1" dirty="0">
                <a:solidFill>
                  <a:srgbClr val="DF9920"/>
                </a:solidFill>
                <a:latin typeface="Barlow Semi Condensed SemiBold"/>
                <a:sym typeface="Barlow Semi Condensed SemiBold"/>
              </a:rPr>
              <a:t>AKREDITACIJA</a:t>
            </a:r>
            <a:endParaRPr sz="700" dirty="0"/>
          </a:p>
        </p:txBody>
      </p:sp>
      <p:sp>
        <p:nvSpPr>
          <p:cNvPr id="19" name="Google Shape;109;p14">
            <a:extLst>
              <a:ext uri="{FF2B5EF4-FFF2-40B4-BE49-F238E27FC236}">
                <a16:creationId xmlns:a16="http://schemas.microsoft.com/office/drawing/2014/main" id="{9CA87778-AE73-4137-A4BD-3613A0A25E38}"/>
              </a:ext>
            </a:extLst>
          </p:cNvPr>
          <p:cNvSpPr txBox="1"/>
          <p:nvPr/>
        </p:nvSpPr>
        <p:spPr>
          <a:xfrm>
            <a:off x="577336" y="4119458"/>
            <a:ext cx="7694681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95999"/>
              </a:lnSpc>
            </a:pPr>
            <a:r>
              <a:rPr lang="sl-SI" sz="4000" b="1" dirty="0">
                <a:solidFill>
                  <a:srgbClr val="DF9920"/>
                </a:solidFill>
                <a:latin typeface="Barlow Semi Condensed SemiBold"/>
                <a:sym typeface="Lobster Two"/>
              </a:rPr>
              <a:t>SPLETNA STRAN ŠOLE</a:t>
            </a:r>
            <a:endParaRPr lang="sl-SI" sz="4000" b="1" dirty="0">
              <a:solidFill>
                <a:srgbClr val="DF9920"/>
              </a:solidFill>
              <a:latin typeface="Barlow Semi Condensed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CILJI</a:t>
            </a:r>
            <a:endParaRPr dirty="0"/>
          </a:p>
        </p:txBody>
      </p:sp>
      <p:sp>
        <p:nvSpPr>
          <p:cNvPr id="158" name="Google Shape;158;p17"/>
          <p:cNvSpPr txBox="1">
            <a:spLocks noGrp="1"/>
          </p:cNvSpPr>
          <p:nvPr>
            <p:ph type="body" idx="1"/>
          </p:nvPr>
        </p:nvSpPr>
        <p:spPr>
          <a:xfrm>
            <a:off x="983075" y="1452925"/>
            <a:ext cx="7177800" cy="267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sl-SI" sz="1800" b="1" dirty="0"/>
              <a:t>pridobiti poklicne kompetence </a:t>
            </a:r>
            <a:r>
              <a:rPr lang="sl-SI" sz="1800" dirty="0"/>
              <a:t>(skozi praktično usposabljanje) </a:t>
            </a:r>
          </a:p>
          <a:p>
            <a:r>
              <a:rPr lang="sl-SI" sz="1800" b="1" dirty="0"/>
              <a:t>okrepiti ključne kompetence</a:t>
            </a:r>
            <a:endParaRPr lang="sl-SI" sz="1800" dirty="0"/>
          </a:p>
          <a:p>
            <a:endParaRPr lang="sl-SI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AB71B8-3D7C-450C-B8C0-414970D7D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TRAJANJE, FINANCIRANJE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B8534C1-4C8B-40AD-A46A-E7AFB90969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10 tednov</a:t>
            </a:r>
          </a:p>
          <a:p>
            <a:r>
              <a:rPr lang="sl-SI" dirty="0"/>
              <a:t>Individualna podpora </a:t>
            </a:r>
            <a:r>
              <a:rPr lang="sl-SI" dirty="0">
                <a:sym typeface="Wingdings" panose="05000000000000000000" pitchFamily="2" charset="2"/>
              </a:rPr>
              <a:t> pot, bivanje, prehrana, prevozi ipd. </a:t>
            </a:r>
            <a:endParaRPr lang="sl-SI" dirty="0"/>
          </a:p>
          <a:p>
            <a:r>
              <a:rPr lang="sl-SI" dirty="0"/>
              <a:t>Dodatek za prakso 150 € na mesec</a:t>
            </a:r>
          </a:p>
          <a:p>
            <a:r>
              <a:rPr lang="sl-SI" dirty="0"/>
              <a:t>Dodatek za študente z manj priložnostmi 250 € na mesec</a:t>
            </a:r>
          </a:p>
          <a:p>
            <a:r>
              <a:rPr lang="sl-SI" dirty="0"/>
              <a:t>Gl. razpis in oba dokumenta o financiranju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84AAB4F-E6BE-4CA4-8F9E-9A00ECA20F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178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9"/>
          <p:cNvSpPr txBox="1">
            <a:spLocks noGrp="1"/>
          </p:cNvSpPr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POTEK</a:t>
            </a:r>
            <a:endParaRPr dirty="0"/>
          </a:p>
        </p:txBody>
      </p:sp>
      <p:sp>
        <p:nvSpPr>
          <p:cNvPr id="452" name="Google Shape;452;p39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39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4" name="Google Shape;454;p39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55" name="Google Shape;455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456" name="Google Shape;456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1</a:t>
              </a:r>
              <a:endParaRPr sz="6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457" name="Google Shape;457;p39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58" name="Google Shape;458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459" name="Google Shape;459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3</a:t>
              </a:r>
              <a:endParaRPr sz="6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460" name="Google Shape;460;p39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61" name="Google Shape;461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462" name="Google Shape;462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5</a:t>
              </a:r>
              <a:endParaRPr sz="6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463" name="Google Shape;463;p39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64" name="Google Shape;464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465" name="Google Shape;465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6</a:t>
              </a:r>
              <a:endParaRPr sz="6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466" name="Google Shape;466;p39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67" name="Google Shape;467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468" name="Google Shape;468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4</a:t>
              </a:r>
              <a:endParaRPr sz="6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469" name="Google Shape;469;p39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70" name="Google Shape;470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471" name="Google Shape;471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2</a:t>
              </a:r>
              <a:endParaRPr sz="6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sp>
        <p:nvSpPr>
          <p:cNvPr id="472" name="Google Shape;472;p39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900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Predstavitev mobilnosti in informiranje o razpisu</a:t>
            </a:r>
            <a:endParaRPr sz="900" dirty="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73" name="Google Shape;473;p39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900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Iskanje partnerjev</a:t>
            </a:r>
            <a:endParaRPr sz="900" dirty="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74" name="Google Shape;474;p39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900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Izvedba mobilnosti</a:t>
            </a:r>
            <a:endParaRPr sz="900" dirty="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75" name="Google Shape;475;p39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900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Izvedba razpisa ter izbor študentov</a:t>
            </a:r>
            <a:endParaRPr sz="900" dirty="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76" name="Google Shape;476;p39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900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Priprave na mobilnost</a:t>
            </a:r>
            <a:endParaRPr sz="900" dirty="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77" name="Google Shape;477;p39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900" dirty="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Obveznosti po mobilnosti</a:t>
            </a:r>
            <a:endParaRPr sz="900" dirty="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675305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31952C-B764-4FAA-B4E3-92ADD162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POMEMBNO!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09C9068-4624-4EFE-9F18-CB8DB4BF61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800" dirty="0"/>
              <a:t>Evropska zdravstvena kartica</a:t>
            </a:r>
          </a:p>
          <a:p>
            <a:pPr lvl="1">
              <a:spcBef>
                <a:spcPts val="0"/>
              </a:spcBef>
            </a:pPr>
            <a:r>
              <a:rPr lang="sl-SI" sz="1800" dirty="0"/>
              <a:t>Nezgodno, zdravstveno in zavarovanje odgovornosti sklene in plača šola iz sredstev E+</a:t>
            </a:r>
          </a:p>
          <a:p>
            <a:r>
              <a:rPr lang="sl-SI" sz="1800" dirty="0"/>
              <a:t>OLS – ustvarite profil in rešite preizkus znanja angleščine</a:t>
            </a:r>
          </a:p>
          <a:p>
            <a:r>
              <a:rPr lang="sl-SI" sz="1800" dirty="0"/>
              <a:t>CV in spremno pismo v angleščini (</a:t>
            </a:r>
            <a:r>
              <a:rPr lang="sl-SI" sz="1800" dirty="0" err="1"/>
              <a:t>Europass</a:t>
            </a:r>
            <a:r>
              <a:rPr lang="sl-SI" sz="1800" dirty="0"/>
              <a:t>)</a:t>
            </a:r>
          </a:p>
          <a:p>
            <a:r>
              <a:rPr lang="sl-SI" sz="1800" dirty="0"/>
              <a:t>Priprave </a:t>
            </a:r>
          </a:p>
          <a:p>
            <a:pPr lvl="1"/>
            <a:r>
              <a:rPr lang="sl-SI" sz="1800" dirty="0"/>
              <a:t>Kulturne, zgodovinsko-geografske, informiranje o zelenem in digitalnem prehodu, deloma jezikovne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B24204C5-BB27-4505-899F-0F507E9BC3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57163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31952C-B764-4FAA-B4E3-92ADD162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POMEMBNO!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09C9068-4624-4EFE-9F18-CB8DB4BF6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3075" y="1395350"/>
            <a:ext cx="7177800" cy="2674500"/>
          </a:xfrm>
        </p:spPr>
        <p:txBody>
          <a:bodyPr/>
          <a:lstStyle/>
          <a:p>
            <a:r>
              <a:rPr lang="sl-SI" sz="1800" dirty="0"/>
              <a:t>Podpis učnega sporazuma (ang. </a:t>
            </a:r>
            <a:r>
              <a:rPr lang="sl-SI" sz="1800" dirty="0" err="1"/>
              <a:t>Learning</a:t>
            </a:r>
            <a:r>
              <a:rPr lang="sl-SI" sz="1800" dirty="0"/>
              <a:t> </a:t>
            </a:r>
            <a:r>
              <a:rPr lang="sl-SI" sz="1800" dirty="0" err="1"/>
              <a:t>Agreement</a:t>
            </a:r>
            <a:r>
              <a:rPr lang="sl-SI" sz="1800" dirty="0"/>
              <a:t>)</a:t>
            </a:r>
          </a:p>
          <a:p>
            <a:r>
              <a:rPr lang="sl-SI" sz="1800" dirty="0"/>
              <a:t>Podpis finančnega sporazuma</a:t>
            </a:r>
          </a:p>
          <a:p>
            <a:pPr>
              <a:lnSpc>
                <a:spcPct val="100000"/>
              </a:lnSpc>
            </a:pPr>
            <a:r>
              <a:rPr lang="sl-SI" sz="1800" dirty="0"/>
              <a:t>Obveznosti med in po prihodu:</a:t>
            </a:r>
          </a:p>
          <a:p>
            <a:pPr lvl="1">
              <a:spcBef>
                <a:spcPts val="0"/>
              </a:spcBef>
            </a:pPr>
            <a:r>
              <a:rPr lang="sl-SI" sz="1800" dirty="0"/>
              <a:t>Vmesno poročilo in posredovanje fotografij</a:t>
            </a:r>
          </a:p>
          <a:p>
            <a:pPr lvl="1">
              <a:spcBef>
                <a:spcPts val="0"/>
              </a:spcBef>
            </a:pPr>
            <a:r>
              <a:rPr lang="sl-SI" sz="1800" dirty="0"/>
              <a:t>Končna evalvacija s koordinatorico</a:t>
            </a:r>
          </a:p>
          <a:p>
            <a:pPr lvl="1">
              <a:spcBef>
                <a:spcPts val="0"/>
              </a:spcBef>
            </a:pPr>
            <a:r>
              <a:rPr lang="sl-SI" sz="1800" dirty="0"/>
              <a:t>Obveznosti med mobilnostjo (točnost, opravljanje nalog, skrb za varnost in zdravje)</a:t>
            </a:r>
          </a:p>
          <a:p>
            <a:pPr lvl="1">
              <a:spcBef>
                <a:spcPts val="0"/>
              </a:spcBef>
            </a:pPr>
            <a:r>
              <a:rPr lang="sl-SI" sz="1800" dirty="0"/>
              <a:t>Poročilo v BM</a:t>
            </a:r>
          </a:p>
          <a:p>
            <a:pPr lvl="1"/>
            <a:endParaRPr lang="sl-SI" sz="1800" dirty="0"/>
          </a:p>
          <a:p>
            <a:pPr lvl="1"/>
            <a:endParaRPr lang="sl-SI" sz="1800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B24204C5-BB27-4505-899F-0F507E9BC3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65367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>
            <a:spLocks noGrp="1"/>
          </p:cNvSpPr>
          <p:nvPr>
            <p:ph type="ctrTitle" idx="4294967295"/>
          </p:nvPr>
        </p:nvSpPr>
        <p:spPr>
          <a:xfrm>
            <a:off x="1097280" y="1924050"/>
            <a:ext cx="7018020" cy="897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4000" dirty="0"/>
              <a:t>KONTAKTNI OSEBI E+</a:t>
            </a:r>
            <a:endParaRPr sz="4000" dirty="0"/>
          </a:p>
        </p:txBody>
      </p:sp>
      <p:sp>
        <p:nvSpPr>
          <p:cNvPr id="138" name="Google Shape;138;p14"/>
          <p:cNvSpPr txBox="1">
            <a:spLocks noGrp="1"/>
          </p:cNvSpPr>
          <p:nvPr>
            <p:ph type="subTitle" idx="4294967295"/>
          </p:nvPr>
        </p:nvSpPr>
        <p:spPr>
          <a:xfrm>
            <a:off x="1390100" y="2636975"/>
            <a:ext cx="6235800" cy="119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b="1" dirty="0"/>
              <a:t>Jani Humar - </a:t>
            </a:r>
            <a:r>
              <a:rPr lang="sl-SI" dirty="0"/>
              <a:t>jani.humar@scpo.si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sl-SI" b="1" dirty="0"/>
              <a:t>Tina </a:t>
            </a:r>
            <a:r>
              <a:rPr lang="sl-SI" b="1" dirty="0" err="1"/>
              <a:t>Šorc</a:t>
            </a:r>
            <a:r>
              <a:rPr lang="sl-SI" b="1" dirty="0"/>
              <a:t> - </a:t>
            </a:r>
            <a:r>
              <a:rPr lang="sl-SI" dirty="0"/>
              <a:t>tina.sorc@scpo.si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7FC82E5-BA7B-48E5-AD7B-2039B107D2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" r="20232"/>
          <a:stretch/>
        </p:blipFill>
        <p:spPr>
          <a:xfrm>
            <a:off x="2895101" y="4027050"/>
            <a:ext cx="3353597" cy="88041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B244A65-79A6-4296-8408-CF2874187F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" t="15950" r="6467" b="35710"/>
          <a:stretch/>
        </p:blipFill>
        <p:spPr>
          <a:xfrm>
            <a:off x="1517900" y="456501"/>
            <a:ext cx="6108000" cy="156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12738"/>
      </p:ext>
    </p:extLst>
  </p:cSld>
  <p:clrMapOvr>
    <a:masterClrMapping/>
  </p:clrMapOvr>
</p:sld>
</file>

<file path=ppt/theme/theme1.xml><?xml version="1.0" encoding="utf-8"?>
<a:theme xmlns:a="http://schemas.openxmlformats.org/drawingml/2006/main" name="Wiltshire template">
  <a:themeElements>
    <a:clrScheme name="Custom 347">
      <a:dk1>
        <a:srgbClr val="3F3333"/>
      </a:dk1>
      <a:lt1>
        <a:srgbClr val="FFFFFF"/>
      </a:lt1>
      <a:dk2>
        <a:srgbClr val="918484"/>
      </a:dk2>
      <a:lt2>
        <a:srgbClr val="F0EBE6"/>
      </a:lt2>
      <a:accent1>
        <a:srgbClr val="9CA33C"/>
      </a:accent1>
      <a:accent2>
        <a:srgbClr val="FCD104"/>
      </a:accent2>
      <a:accent3>
        <a:srgbClr val="FF9B28"/>
      </a:accent3>
      <a:accent4>
        <a:srgbClr val="EC2928"/>
      </a:accent4>
      <a:accent5>
        <a:srgbClr val="A7362F"/>
      </a:accent5>
      <a:accent6>
        <a:srgbClr val="C56B18"/>
      </a:accent6>
      <a:hlink>
        <a:srgbClr val="A7362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250</Words>
  <Application>Microsoft Office PowerPoint</Application>
  <PresentationFormat>Diaprojekcija na zaslonu (16:9)</PresentationFormat>
  <Paragraphs>59</Paragraphs>
  <Slides>8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10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9" baseType="lpstr">
      <vt:lpstr>Arial</vt:lpstr>
      <vt:lpstr>Calibri</vt:lpstr>
      <vt:lpstr>Merriweather Light</vt:lpstr>
      <vt:lpstr>Barlow Semi Condensed</vt:lpstr>
      <vt:lpstr>Barlow Semi Condensed SemiBold</vt:lpstr>
      <vt:lpstr>Merriweather</vt:lpstr>
      <vt:lpstr>Lobster Two</vt:lpstr>
      <vt:lpstr>Abril Fatface</vt:lpstr>
      <vt:lpstr>Wingdings</vt:lpstr>
      <vt:lpstr>Vidaloka</vt:lpstr>
      <vt:lpstr>Wiltshire template</vt:lpstr>
      <vt:lpstr>PowerPointova predstavitev</vt:lpstr>
      <vt:lpstr>PowerPointova predstavitev</vt:lpstr>
      <vt:lpstr>CILJI</vt:lpstr>
      <vt:lpstr>TRAJANJE, FINANCIRANJE</vt:lpstr>
      <vt:lpstr>POTEK</vt:lpstr>
      <vt:lpstr>POMEMBNO!</vt:lpstr>
      <vt:lpstr>POMEMBNO!</vt:lpstr>
      <vt:lpstr>KONTAKTNI OSEBI E+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Tina Šorc</dc:creator>
  <cp:lastModifiedBy>Uporabnik ŠCPO</cp:lastModifiedBy>
  <cp:revision>20</cp:revision>
  <dcterms:modified xsi:type="dcterms:W3CDTF">2025-10-15T12:36:03Z</dcterms:modified>
</cp:coreProperties>
</file>